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E6E"/>
    <a:srgbClr val="72C3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4"/>
    <p:restoredTop sz="94234"/>
  </p:normalViewPr>
  <p:slideViewPr>
    <p:cSldViewPr snapToGrid="0" snapToObjects="1">
      <p:cViewPr varScale="1">
        <p:scale>
          <a:sx n="48" d="100"/>
          <a:sy n="48" d="100"/>
        </p:scale>
        <p:origin x="238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647637-A651-3F41-BE4C-084E03E622ED}"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E8227-04D1-D048-A38A-3103035E1407}" type="slidenum">
              <a:rPr lang="en-US" smtClean="0"/>
              <a:t>‹#›</a:t>
            </a:fld>
            <a:endParaRPr lang="en-US"/>
          </a:p>
        </p:txBody>
      </p:sp>
    </p:spTree>
    <p:extLst>
      <p:ext uri="{BB962C8B-B14F-4D97-AF65-F5344CB8AC3E}">
        <p14:creationId xmlns:p14="http://schemas.microsoft.com/office/powerpoint/2010/main" val="2540732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647637-A651-3F41-BE4C-084E03E622ED}"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E8227-04D1-D048-A38A-3103035E1407}" type="slidenum">
              <a:rPr lang="en-US" smtClean="0"/>
              <a:t>‹#›</a:t>
            </a:fld>
            <a:endParaRPr lang="en-US"/>
          </a:p>
        </p:txBody>
      </p:sp>
    </p:spTree>
    <p:extLst>
      <p:ext uri="{BB962C8B-B14F-4D97-AF65-F5344CB8AC3E}">
        <p14:creationId xmlns:p14="http://schemas.microsoft.com/office/powerpoint/2010/main" val="3221767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647637-A651-3F41-BE4C-084E03E622ED}"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E8227-04D1-D048-A38A-3103035E1407}" type="slidenum">
              <a:rPr lang="en-US" smtClean="0"/>
              <a:t>‹#›</a:t>
            </a:fld>
            <a:endParaRPr lang="en-US"/>
          </a:p>
        </p:txBody>
      </p:sp>
    </p:spTree>
    <p:extLst>
      <p:ext uri="{BB962C8B-B14F-4D97-AF65-F5344CB8AC3E}">
        <p14:creationId xmlns:p14="http://schemas.microsoft.com/office/powerpoint/2010/main" val="2695276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647637-A651-3F41-BE4C-084E03E622ED}"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E8227-04D1-D048-A38A-3103035E1407}" type="slidenum">
              <a:rPr lang="en-US" smtClean="0"/>
              <a:t>‹#›</a:t>
            </a:fld>
            <a:endParaRPr lang="en-US"/>
          </a:p>
        </p:txBody>
      </p:sp>
    </p:spTree>
    <p:extLst>
      <p:ext uri="{BB962C8B-B14F-4D97-AF65-F5344CB8AC3E}">
        <p14:creationId xmlns:p14="http://schemas.microsoft.com/office/powerpoint/2010/main" val="1307820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647637-A651-3F41-BE4C-084E03E622ED}" type="datetimeFigureOut">
              <a:rPr lang="en-US" smtClean="0"/>
              <a:t>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1E8227-04D1-D048-A38A-3103035E1407}" type="slidenum">
              <a:rPr lang="en-US" smtClean="0"/>
              <a:t>‹#›</a:t>
            </a:fld>
            <a:endParaRPr lang="en-US"/>
          </a:p>
        </p:txBody>
      </p:sp>
    </p:spTree>
    <p:extLst>
      <p:ext uri="{BB962C8B-B14F-4D97-AF65-F5344CB8AC3E}">
        <p14:creationId xmlns:p14="http://schemas.microsoft.com/office/powerpoint/2010/main" val="111755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647637-A651-3F41-BE4C-084E03E622ED}" type="datetimeFigureOut">
              <a:rPr lang="en-US" smtClean="0"/>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E8227-04D1-D048-A38A-3103035E1407}" type="slidenum">
              <a:rPr lang="en-US" smtClean="0"/>
              <a:t>‹#›</a:t>
            </a:fld>
            <a:endParaRPr lang="en-US"/>
          </a:p>
        </p:txBody>
      </p:sp>
    </p:spTree>
    <p:extLst>
      <p:ext uri="{BB962C8B-B14F-4D97-AF65-F5344CB8AC3E}">
        <p14:creationId xmlns:p14="http://schemas.microsoft.com/office/powerpoint/2010/main" val="2690795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647637-A651-3F41-BE4C-084E03E622ED}" type="datetimeFigureOut">
              <a:rPr lang="en-US" smtClean="0"/>
              <a:t>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1E8227-04D1-D048-A38A-3103035E1407}" type="slidenum">
              <a:rPr lang="en-US" smtClean="0"/>
              <a:t>‹#›</a:t>
            </a:fld>
            <a:endParaRPr lang="en-US"/>
          </a:p>
        </p:txBody>
      </p:sp>
    </p:spTree>
    <p:extLst>
      <p:ext uri="{BB962C8B-B14F-4D97-AF65-F5344CB8AC3E}">
        <p14:creationId xmlns:p14="http://schemas.microsoft.com/office/powerpoint/2010/main" val="144635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647637-A651-3F41-BE4C-084E03E622ED}" type="datetimeFigureOut">
              <a:rPr lang="en-US" smtClean="0"/>
              <a:t>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1E8227-04D1-D048-A38A-3103035E1407}" type="slidenum">
              <a:rPr lang="en-US" smtClean="0"/>
              <a:t>‹#›</a:t>
            </a:fld>
            <a:endParaRPr lang="en-US"/>
          </a:p>
        </p:txBody>
      </p:sp>
    </p:spTree>
    <p:extLst>
      <p:ext uri="{BB962C8B-B14F-4D97-AF65-F5344CB8AC3E}">
        <p14:creationId xmlns:p14="http://schemas.microsoft.com/office/powerpoint/2010/main" val="3702270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647637-A651-3F41-BE4C-084E03E622ED}" type="datetimeFigureOut">
              <a:rPr lang="en-US" smtClean="0"/>
              <a:t>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1E8227-04D1-D048-A38A-3103035E1407}" type="slidenum">
              <a:rPr lang="en-US" smtClean="0"/>
              <a:t>‹#›</a:t>
            </a:fld>
            <a:endParaRPr lang="en-US"/>
          </a:p>
        </p:txBody>
      </p:sp>
    </p:spTree>
    <p:extLst>
      <p:ext uri="{BB962C8B-B14F-4D97-AF65-F5344CB8AC3E}">
        <p14:creationId xmlns:p14="http://schemas.microsoft.com/office/powerpoint/2010/main" val="954102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B647637-A651-3F41-BE4C-084E03E622ED}" type="datetimeFigureOut">
              <a:rPr lang="en-US" smtClean="0"/>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E8227-04D1-D048-A38A-3103035E1407}" type="slidenum">
              <a:rPr lang="en-US" smtClean="0"/>
              <a:t>‹#›</a:t>
            </a:fld>
            <a:endParaRPr lang="en-US"/>
          </a:p>
        </p:txBody>
      </p:sp>
    </p:spTree>
    <p:extLst>
      <p:ext uri="{BB962C8B-B14F-4D97-AF65-F5344CB8AC3E}">
        <p14:creationId xmlns:p14="http://schemas.microsoft.com/office/powerpoint/2010/main" val="3320829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2B647637-A651-3F41-BE4C-084E03E622ED}" type="datetimeFigureOut">
              <a:rPr lang="en-US" smtClean="0"/>
              <a:t>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1E8227-04D1-D048-A38A-3103035E1407}" type="slidenum">
              <a:rPr lang="en-US" smtClean="0"/>
              <a:t>‹#›</a:t>
            </a:fld>
            <a:endParaRPr lang="en-US"/>
          </a:p>
        </p:txBody>
      </p:sp>
    </p:spTree>
    <p:extLst>
      <p:ext uri="{BB962C8B-B14F-4D97-AF65-F5344CB8AC3E}">
        <p14:creationId xmlns:p14="http://schemas.microsoft.com/office/powerpoint/2010/main" val="2001762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B647637-A651-3F41-BE4C-084E03E622ED}" type="datetimeFigureOut">
              <a:rPr lang="en-US" smtClean="0"/>
              <a:t>2/18/2022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21E8227-04D1-D048-A38A-3103035E1407}" type="slidenum">
              <a:rPr lang="en-US" smtClean="0"/>
              <a:t>‹#›</a:t>
            </a:fld>
            <a:endParaRPr lang="en-US"/>
          </a:p>
        </p:txBody>
      </p:sp>
    </p:spTree>
    <p:extLst>
      <p:ext uri="{BB962C8B-B14F-4D97-AF65-F5344CB8AC3E}">
        <p14:creationId xmlns:p14="http://schemas.microsoft.com/office/powerpoint/2010/main" val="677573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greatwateralliance.com"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FB78958-FFD5-4B4B-A6B5-433628DA38E6}"/>
              </a:ext>
            </a:extLst>
          </p:cNvPr>
          <p:cNvSpPr/>
          <p:nvPr/>
        </p:nvSpPr>
        <p:spPr>
          <a:xfrm>
            <a:off x="0" y="8720779"/>
            <a:ext cx="7772400" cy="1337621"/>
          </a:xfrm>
          <a:prstGeom prst="rect">
            <a:avLst/>
          </a:prstGeom>
          <a:solidFill>
            <a:srgbClr val="72C3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dirty="0"/>
              <a:t>	</a:t>
            </a:r>
            <a:br>
              <a:rPr lang="en-US" sz="1300" dirty="0"/>
            </a:br>
            <a:r>
              <a:rPr lang="en-US" sz="1300" dirty="0"/>
              <a:t>	115 Delafield Street | Waukesha, WI 53187	</a:t>
            </a:r>
            <a:br>
              <a:rPr lang="en-US" sz="1300" dirty="0"/>
            </a:br>
            <a:r>
              <a:rPr lang="en-US" sz="1300" dirty="0"/>
              <a:t>	262.409.4444 											info@greatwateralliance.com </a:t>
            </a:r>
          </a:p>
          <a:p>
            <a:r>
              <a:rPr lang="en-US" sz="1300" dirty="0"/>
              <a:t>	greatwateralliance.com 	</a:t>
            </a:r>
          </a:p>
          <a:p>
            <a:pPr algn="ctr"/>
            <a:endParaRPr lang="en-US" sz="1300" b="1" dirty="0"/>
          </a:p>
        </p:txBody>
      </p:sp>
      <p:pic>
        <p:nvPicPr>
          <p:cNvPr id="1026" name="Picture 2">
            <a:extLst>
              <a:ext uri="{FF2B5EF4-FFF2-40B4-BE49-F238E27FC236}">
                <a16:creationId xmlns:a16="http://schemas.microsoft.com/office/drawing/2014/main" id="{9960DE0B-9726-D741-9386-71608D6016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7484" y="421475"/>
            <a:ext cx="1770185" cy="90616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508934D8-71FC-7B45-A9C4-97BD0955B3A1}"/>
              </a:ext>
            </a:extLst>
          </p:cNvPr>
          <p:cNvSpPr txBox="1"/>
          <p:nvPr/>
        </p:nvSpPr>
        <p:spPr>
          <a:xfrm>
            <a:off x="228600" y="1529862"/>
            <a:ext cx="7367954" cy="6524863"/>
          </a:xfrm>
          <a:prstGeom prst="rect">
            <a:avLst/>
          </a:prstGeom>
          <a:noFill/>
        </p:spPr>
        <p:txBody>
          <a:bodyPr wrap="square" rtlCol="0">
            <a:spAutoFit/>
          </a:bodyPr>
          <a:lstStyle/>
          <a:p>
            <a:pPr algn="ctr"/>
            <a:r>
              <a:rPr lang="en-US" sz="2400" b="1" dirty="0">
                <a:solidFill>
                  <a:srgbClr val="004E6E"/>
                </a:solidFill>
              </a:rPr>
              <a:t>CONSTRUCTION NOTICE</a:t>
            </a:r>
            <a:endParaRPr lang="en-US" sz="2400" dirty="0">
              <a:solidFill>
                <a:srgbClr val="004E6E"/>
              </a:solidFill>
            </a:endParaRPr>
          </a:p>
          <a:p>
            <a:pPr algn="ctr"/>
            <a:r>
              <a:rPr lang="en-US" sz="1300" b="1" dirty="0">
                <a:solidFill>
                  <a:srgbClr val="72C3D6"/>
                </a:solidFill>
              </a:rPr>
              <a:t>Extended Work Hours at Booster Pumping Station</a:t>
            </a:r>
            <a:endParaRPr lang="en-US" sz="1300" dirty="0">
              <a:solidFill>
                <a:srgbClr val="72C3D6"/>
              </a:solidFill>
            </a:endParaRPr>
          </a:p>
          <a:p>
            <a:r>
              <a:rPr lang="en-US" sz="1200" dirty="0"/>
              <a:t> </a:t>
            </a:r>
          </a:p>
          <a:p>
            <a:r>
              <a:rPr lang="en-US" sz="1500" dirty="0"/>
              <a:t>February 3, 2022</a:t>
            </a:r>
          </a:p>
          <a:p>
            <a:r>
              <a:rPr lang="en-US" sz="1500" dirty="0"/>
              <a:t> </a:t>
            </a:r>
          </a:p>
          <a:p>
            <a:r>
              <a:rPr lang="en-US" sz="1500" dirty="0"/>
              <a:t>On February 10, 2022, Waukesha Water Utility construction crews will be working at 2010 E. Broadway, the site of the new Booster Pumping Station supplying drinking water to the City of Waukesha. The site is located just east of the Broadway Commons Apartment Homes. Construction crews will be completing a large concrete pour, and work will be occurring before normal work hours to ensure completion of the concrete pour. </a:t>
            </a:r>
            <a:endParaRPr lang="en-US" sz="1500" u="sng" dirty="0"/>
          </a:p>
          <a:p>
            <a:r>
              <a:rPr lang="en-US" sz="1200" dirty="0"/>
              <a:t> </a:t>
            </a:r>
          </a:p>
          <a:p>
            <a:r>
              <a:rPr lang="en-US" sz="1200" b="1" dirty="0">
                <a:solidFill>
                  <a:srgbClr val="004E6E"/>
                </a:solidFill>
              </a:rPr>
              <a:t>WHAT TO EXPECT:</a:t>
            </a:r>
            <a:r>
              <a:rPr lang="en-US" sz="1200" dirty="0"/>
              <a:t>	This work is associated with the Waukesha Water Utility’s Great Water Alliance Booster 				Pumping Station, which is currently under construction in Waukesha. During the large 				concrete pour, there will be concrete trucks, telehandler forklifts, and cranes operating 				greater than normal truck traffic will be accessing the construction site, and typical 				construction noise and lights will begin prior to 7:00 a.m.  </a:t>
            </a:r>
          </a:p>
          <a:p>
            <a:r>
              <a:rPr lang="en-US" sz="1200" dirty="0"/>
              <a:t>			</a:t>
            </a:r>
            <a:r>
              <a:rPr lang="en-US" sz="1200" b="1" dirty="0"/>
              <a:t> </a:t>
            </a:r>
            <a:endParaRPr lang="en-US" sz="1200" dirty="0"/>
          </a:p>
          <a:p>
            <a:r>
              <a:rPr lang="en-US" sz="1200" b="1" dirty="0">
                <a:solidFill>
                  <a:srgbClr val="004E6E"/>
                </a:solidFill>
              </a:rPr>
              <a:t>WHEN:</a:t>
            </a:r>
            <a:r>
              <a:rPr lang="en-US" sz="1200" b="1" dirty="0"/>
              <a:t>			</a:t>
            </a:r>
            <a:r>
              <a:rPr lang="en-US" sz="1200" dirty="0"/>
              <a:t>Work is expected to take place from 5:00 a.m. to 8:00 p.m. on February 10, 2022.</a:t>
            </a:r>
          </a:p>
          <a:p>
            <a:r>
              <a:rPr lang="en-US" sz="1200" b="1" dirty="0"/>
              <a:t> </a:t>
            </a:r>
            <a:endParaRPr lang="en-US" sz="1200" dirty="0"/>
          </a:p>
          <a:p>
            <a:r>
              <a:rPr lang="en-US" sz="1200" b="1" dirty="0">
                <a:solidFill>
                  <a:srgbClr val="004E6E"/>
                </a:solidFill>
              </a:rPr>
              <a:t>WHY:</a:t>
            </a:r>
            <a:r>
              <a:rPr lang="en-US" sz="1200" b="1" dirty="0"/>
              <a:t>			</a:t>
            </a:r>
            <a:r>
              <a:rPr lang="en-US" sz="1200" dirty="0"/>
              <a:t>The City of Waukesha needs a long-term, sustainable alternative to its existing water supply, 			and the Great Water Alliance program includes the infrastructure to make that a reality by 			carrying fresh water sourced from Lake Michigan to the City of Waukesha and returning the 			same amount – in the form of treated, clean water – using the Root River tributary. Program 			construction is expected to be completed in 2023.</a:t>
            </a:r>
          </a:p>
          <a:p>
            <a:r>
              <a:rPr lang="en-US" sz="1200" dirty="0"/>
              <a:t> </a:t>
            </a:r>
          </a:p>
          <a:p>
            <a:r>
              <a:rPr lang="en-US" sz="1200" dirty="0"/>
              <a:t> </a:t>
            </a:r>
          </a:p>
          <a:p>
            <a:r>
              <a:rPr lang="en-US" sz="1500" dirty="0"/>
              <a:t>The Waukesha Water Utility is committed to clear communication and providing up-to-date information about construction activities. Construction notices will be regularly posted on </a:t>
            </a:r>
            <a:r>
              <a:rPr lang="en-US" sz="1500" b="1" dirty="0">
                <a:solidFill>
                  <a:srgbClr val="004E6E"/>
                </a:solidFill>
              </a:rPr>
              <a:t>greatwateralliance.com</a:t>
            </a:r>
            <a:r>
              <a:rPr lang="en-US" sz="1500" dirty="0"/>
              <a:t>. Please contact </a:t>
            </a:r>
            <a:r>
              <a:rPr lang="en-US" sz="1500" b="1" u="sng" dirty="0">
                <a:solidFill>
                  <a:srgbClr val="004E6E"/>
                </a:solidFill>
                <a:hlinkClick r:id="rId3">
                  <a:extLst>
                    <a:ext uri="{A12FA001-AC4F-418D-AE19-62706E023703}">
                      <ahyp:hlinkClr xmlns:ahyp="http://schemas.microsoft.com/office/drawing/2018/hyperlinkcolor" val="tx"/>
                    </a:ext>
                  </a:extLst>
                </a:hlinkClick>
              </a:rPr>
              <a:t>info@greatwateralliance.com</a:t>
            </a:r>
            <a:r>
              <a:rPr lang="en-US" sz="1500" b="1" u="sng" dirty="0">
                <a:solidFill>
                  <a:srgbClr val="004E6E"/>
                </a:solidFill>
              </a:rPr>
              <a:t> </a:t>
            </a:r>
            <a:r>
              <a:rPr lang="en-US" sz="1500" dirty="0"/>
              <a:t>or </a:t>
            </a:r>
            <a:r>
              <a:rPr lang="en-US" sz="1500" b="1" dirty="0">
                <a:solidFill>
                  <a:srgbClr val="004E6E"/>
                </a:solidFill>
              </a:rPr>
              <a:t>1-262-409-4444</a:t>
            </a:r>
            <a:r>
              <a:rPr lang="en-US" sz="1500" dirty="0"/>
              <a:t> with questions about the Great Water Alliance Program, and a team member will get back to you within one business day.</a:t>
            </a:r>
          </a:p>
        </p:txBody>
      </p:sp>
      <p:pic>
        <p:nvPicPr>
          <p:cNvPr id="15" name="Picture 14" descr="Logo&#10;&#10;Description automatically generated">
            <a:extLst>
              <a:ext uri="{FF2B5EF4-FFF2-40B4-BE49-F238E27FC236}">
                <a16:creationId xmlns:a16="http://schemas.microsoft.com/office/drawing/2014/main" id="{323422E0-E247-714A-BC9F-1B31BF9A80D7}"/>
              </a:ext>
            </a:extLst>
          </p:cNvPr>
          <p:cNvPicPr>
            <a:picLocks noChangeAspect="1"/>
          </p:cNvPicPr>
          <p:nvPr/>
        </p:nvPicPr>
        <p:blipFill>
          <a:blip r:embed="rId4"/>
          <a:stretch>
            <a:fillRect/>
          </a:stretch>
        </p:blipFill>
        <p:spPr>
          <a:xfrm>
            <a:off x="5260560" y="9231695"/>
            <a:ext cx="366394" cy="366394"/>
          </a:xfrm>
          <a:prstGeom prst="rect">
            <a:avLst/>
          </a:prstGeom>
        </p:spPr>
      </p:pic>
      <p:pic>
        <p:nvPicPr>
          <p:cNvPr id="21" name="Picture 20" descr="Icon&#10;&#10;Description automatically generated">
            <a:extLst>
              <a:ext uri="{FF2B5EF4-FFF2-40B4-BE49-F238E27FC236}">
                <a16:creationId xmlns:a16="http://schemas.microsoft.com/office/drawing/2014/main" id="{0DC2B632-6999-4B46-9B49-F074A03838C5}"/>
              </a:ext>
            </a:extLst>
          </p:cNvPr>
          <p:cNvPicPr>
            <a:picLocks noChangeAspect="1"/>
          </p:cNvPicPr>
          <p:nvPr/>
        </p:nvPicPr>
        <p:blipFill>
          <a:blip r:embed="rId5"/>
          <a:stretch>
            <a:fillRect/>
          </a:stretch>
        </p:blipFill>
        <p:spPr>
          <a:xfrm>
            <a:off x="5338122" y="8952822"/>
            <a:ext cx="217422" cy="217422"/>
          </a:xfrm>
          <a:prstGeom prst="rect">
            <a:avLst/>
          </a:prstGeom>
        </p:spPr>
      </p:pic>
      <p:pic>
        <p:nvPicPr>
          <p:cNvPr id="25" name="Picture 24">
            <a:extLst>
              <a:ext uri="{FF2B5EF4-FFF2-40B4-BE49-F238E27FC236}">
                <a16:creationId xmlns:a16="http://schemas.microsoft.com/office/drawing/2014/main" id="{8D2AC2BA-30E4-D844-8101-FAAE38CA87EF}"/>
              </a:ext>
            </a:extLst>
          </p:cNvPr>
          <p:cNvPicPr>
            <a:picLocks noChangeAspect="1"/>
          </p:cNvPicPr>
          <p:nvPr/>
        </p:nvPicPr>
        <p:blipFill rotWithShape="1">
          <a:blip r:embed="rId6"/>
          <a:srcRect t="-1" r="67019" b="-18115"/>
          <a:stretch/>
        </p:blipFill>
        <p:spPr>
          <a:xfrm>
            <a:off x="5338121" y="9647718"/>
            <a:ext cx="261034" cy="211014"/>
          </a:xfrm>
          <a:prstGeom prst="rect">
            <a:avLst/>
          </a:prstGeom>
        </p:spPr>
      </p:pic>
      <p:sp>
        <p:nvSpPr>
          <p:cNvPr id="26" name="TextBox 25">
            <a:extLst>
              <a:ext uri="{FF2B5EF4-FFF2-40B4-BE49-F238E27FC236}">
                <a16:creationId xmlns:a16="http://schemas.microsoft.com/office/drawing/2014/main" id="{AF0938B8-5EC1-C249-B8E4-0F4595CE0721}"/>
              </a:ext>
            </a:extLst>
          </p:cNvPr>
          <p:cNvSpPr txBox="1"/>
          <p:nvPr/>
        </p:nvSpPr>
        <p:spPr>
          <a:xfrm>
            <a:off x="5626954" y="8915339"/>
            <a:ext cx="1069267" cy="292388"/>
          </a:xfrm>
          <a:prstGeom prst="rect">
            <a:avLst/>
          </a:prstGeom>
          <a:noFill/>
        </p:spPr>
        <p:txBody>
          <a:bodyPr wrap="none" rtlCol="0">
            <a:spAutoFit/>
          </a:bodyPr>
          <a:lstStyle/>
          <a:p>
            <a:r>
              <a:rPr lang="en-US" sz="1300" dirty="0">
                <a:solidFill>
                  <a:schemeClr val="bg1"/>
                </a:solidFill>
              </a:rPr>
              <a:t>@GWASocial</a:t>
            </a:r>
          </a:p>
        </p:txBody>
      </p:sp>
      <p:sp>
        <p:nvSpPr>
          <p:cNvPr id="28" name="TextBox 27">
            <a:extLst>
              <a:ext uri="{FF2B5EF4-FFF2-40B4-BE49-F238E27FC236}">
                <a16:creationId xmlns:a16="http://schemas.microsoft.com/office/drawing/2014/main" id="{1144678D-51FE-184B-AB0A-9BBF7BA88C08}"/>
              </a:ext>
            </a:extLst>
          </p:cNvPr>
          <p:cNvSpPr txBox="1"/>
          <p:nvPr/>
        </p:nvSpPr>
        <p:spPr>
          <a:xfrm>
            <a:off x="5626954" y="9269178"/>
            <a:ext cx="1152623" cy="292388"/>
          </a:xfrm>
          <a:prstGeom prst="rect">
            <a:avLst/>
          </a:prstGeom>
          <a:noFill/>
        </p:spPr>
        <p:txBody>
          <a:bodyPr wrap="none" rtlCol="0">
            <a:spAutoFit/>
          </a:bodyPr>
          <a:lstStyle/>
          <a:p>
            <a:r>
              <a:rPr lang="en-US" sz="1300" dirty="0">
                <a:solidFill>
                  <a:schemeClr val="bg1"/>
                </a:solidFill>
              </a:rPr>
              <a:t>@GWA_Social</a:t>
            </a:r>
          </a:p>
        </p:txBody>
      </p:sp>
      <p:sp>
        <p:nvSpPr>
          <p:cNvPr id="29" name="TextBox 28">
            <a:extLst>
              <a:ext uri="{FF2B5EF4-FFF2-40B4-BE49-F238E27FC236}">
                <a16:creationId xmlns:a16="http://schemas.microsoft.com/office/drawing/2014/main" id="{1E835243-CABF-6D43-9712-43A1C5440401}"/>
              </a:ext>
            </a:extLst>
          </p:cNvPr>
          <p:cNvSpPr txBox="1"/>
          <p:nvPr/>
        </p:nvSpPr>
        <p:spPr>
          <a:xfrm>
            <a:off x="5626954" y="9586412"/>
            <a:ext cx="1592103" cy="292388"/>
          </a:xfrm>
          <a:prstGeom prst="rect">
            <a:avLst/>
          </a:prstGeom>
          <a:noFill/>
        </p:spPr>
        <p:txBody>
          <a:bodyPr wrap="none" rtlCol="0">
            <a:spAutoFit/>
          </a:bodyPr>
          <a:lstStyle/>
          <a:p>
            <a:r>
              <a:rPr lang="en-US" sz="1300" dirty="0">
                <a:solidFill>
                  <a:schemeClr val="bg1"/>
                </a:solidFill>
              </a:rPr>
              <a:t>Great Water Alliance</a:t>
            </a:r>
          </a:p>
        </p:txBody>
      </p:sp>
    </p:spTree>
    <p:extLst>
      <p:ext uri="{BB962C8B-B14F-4D97-AF65-F5344CB8AC3E}">
        <p14:creationId xmlns:p14="http://schemas.microsoft.com/office/powerpoint/2010/main" val="18112640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E82A22360BC90459AF0E62CE9AD1ED8" ma:contentTypeVersion="13" ma:contentTypeDescription="Create a new document." ma:contentTypeScope="" ma:versionID="e67cea1f640d2e421bdd899700769eb2">
  <xsd:schema xmlns:xsd="http://www.w3.org/2001/XMLSchema" xmlns:xs="http://www.w3.org/2001/XMLSchema" xmlns:p="http://schemas.microsoft.com/office/2006/metadata/properties" xmlns:ns3="820b0830-ce93-4fe4-bed3-bc60e1996082" xmlns:ns4="497fd752-d298-4ff5-b43b-293243acacaf" targetNamespace="http://schemas.microsoft.com/office/2006/metadata/properties" ma:root="true" ma:fieldsID="6e229729be44b06ad1280b9566ce6d87" ns3:_="" ns4:_="">
    <xsd:import namespace="820b0830-ce93-4fe4-bed3-bc60e1996082"/>
    <xsd:import namespace="497fd752-d298-4ff5-b43b-293243acaca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0b0830-ce93-4fe4-bed3-bc60e19960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97fd752-d298-4ff5-b43b-293243acaca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7E570EA-090E-41FF-9B7F-B4066D5C4B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0b0830-ce93-4fe4-bed3-bc60e1996082"/>
    <ds:schemaRef ds:uri="497fd752-d298-4ff5-b43b-293243acac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B6CC5BB-2FF4-443F-B5CE-8B184789955A}">
  <ds:schemaRefs>
    <ds:schemaRef ds:uri="http://schemas.microsoft.com/sharepoint/v3/contenttype/forms"/>
  </ds:schemaRefs>
</ds:datastoreItem>
</file>

<file path=customXml/itemProps3.xml><?xml version="1.0" encoding="utf-8"?>
<ds:datastoreItem xmlns:ds="http://schemas.openxmlformats.org/officeDocument/2006/customXml" ds:itemID="{936579F9-1D85-4A84-B8E9-0870FAFDAB2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3161</TotalTime>
  <Words>415</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Pittner</dc:creator>
  <cp:lastModifiedBy>Mary K. Adelmeyer</cp:lastModifiedBy>
  <cp:revision>18</cp:revision>
  <dcterms:created xsi:type="dcterms:W3CDTF">2021-04-29T16:58:45Z</dcterms:created>
  <dcterms:modified xsi:type="dcterms:W3CDTF">2022-02-18T14:28:16Z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0x0101008E82A22360BC90459AF0E62CE9AD1ED8</vt:lpwstr>
  </property>
</Properties>
</file>